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9" r:id="rId4"/>
    <p:sldId id="260" r:id="rId5"/>
    <p:sldId id="261" r:id="rId6"/>
    <p:sldId id="262" r:id="rId7"/>
    <p:sldId id="263" r:id="rId8"/>
    <p:sldId id="264" r:id="rId9"/>
    <p:sldId id="265" r:id="rId10"/>
    <p:sldId id="258" r:id="rId11"/>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2" d="100"/>
          <a:sy n="32" d="100"/>
        </p:scale>
        <p:origin x="-90" y="-112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4DBAE1-A788-4BC3-8CE4-E32A706A6525}" type="datetimeFigureOut">
              <a:rPr lang="ko-KR" altLang="en-US" smtClean="0"/>
              <a:pPr/>
              <a:t>2015-08-26</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F2A771-7162-49A3-816B-B769520C62EB}"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Subjectivities</a:t>
            </a:r>
            <a:r>
              <a:rPr lang="en-US" altLang="ko-KR" baseline="0" dirty="0" smtClean="0"/>
              <a:t> and Identities are particularly important in dealing with modern literary works because they are more or less about subjectivities, individual minds, and selves. There are many indicators of identities such as  sex, age, race, nationality, religion, occupation, political orientation. But we are going to take only two items, gender and race. And then we go on to explore how such identities are created, established, perceived, and represented.</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2</a:t>
            </a:fld>
            <a:endParaRPr lang="ko-KR"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But the idea of Identity is not that clear. Many</a:t>
            </a:r>
            <a:r>
              <a:rPr lang="en-US" altLang="ko-KR" baseline="0" dirty="0" smtClean="0"/>
              <a:t> times it overlaps. That is why it needs a constant redefinition, a kind of ongoing exploration to establish one’s own identity.</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3</a:t>
            </a:fld>
            <a:endParaRPr lang="ko-KR"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Social</a:t>
            </a:r>
            <a:r>
              <a:rPr lang="en-US" altLang="ko-KR" baseline="0" dirty="0" smtClean="0"/>
              <a:t> Constructivists think that the Gender is socially made more than </a:t>
            </a:r>
            <a:r>
              <a:rPr lang="en-US" altLang="ko-KR" baseline="0" dirty="0" err="1" smtClean="0"/>
              <a:t>naturually</a:t>
            </a:r>
            <a:r>
              <a:rPr lang="en-US" altLang="ko-KR" baseline="0" dirty="0" smtClean="0"/>
              <a:t> given. No single form of gender, but a range of femininities or masculinities. And they can change.</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4</a:t>
            </a:fld>
            <a:endParaRPr lang="ko-KR"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According</a:t>
            </a:r>
            <a:r>
              <a:rPr lang="en-US" altLang="ko-KR" baseline="0" dirty="0" smtClean="0"/>
              <a:t> to him, the subjectivity is ideologically made, and the ideology itself is constituted by such </a:t>
            </a:r>
            <a:r>
              <a:rPr lang="en-US" altLang="ko-KR" baseline="0" dirty="0" err="1" smtClean="0"/>
              <a:t>subjectitivies</a:t>
            </a:r>
            <a:r>
              <a:rPr lang="en-US" altLang="ko-KR" baseline="0" dirty="0" smtClean="0"/>
              <a:t>.</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5</a:t>
            </a:fld>
            <a:endParaRPr lang="ko-KR"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Maternal instinct, for example,</a:t>
            </a:r>
            <a:r>
              <a:rPr lang="en-US" altLang="ko-KR" baseline="0" dirty="0" smtClean="0"/>
              <a:t> was given to Women for the survival of the species.</a:t>
            </a:r>
            <a:endParaRPr lang="ko-KR" altLang="en-US" dirty="0"/>
          </a:p>
        </p:txBody>
      </p:sp>
      <p:sp>
        <p:nvSpPr>
          <p:cNvPr id="4" name="슬라이드 번호 개체 틀 3"/>
          <p:cNvSpPr>
            <a:spLocks noGrp="1"/>
          </p:cNvSpPr>
          <p:nvPr>
            <p:ph type="sldNum" sz="quarter" idx="10"/>
          </p:nvPr>
        </p:nvSpPr>
        <p:spPr/>
        <p:txBody>
          <a:bodyPr/>
          <a:lstStyle/>
          <a:p>
            <a:fld id="{E7F2A771-7162-49A3-816B-B769520C62EB}" type="slidenum">
              <a:rPr lang="ko-KR" altLang="en-US" smtClean="0"/>
              <a:pPr/>
              <a:t>7</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8" name="제목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ko-KR" altLang="en-US" smtClean="0"/>
              <a:t>마스터 제목 스타일 편집</a:t>
            </a:r>
            <a:endParaRPr kumimoji="0" lang="en-US"/>
          </a:p>
        </p:txBody>
      </p:sp>
      <p:sp>
        <p:nvSpPr>
          <p:cNvPr id="9" name="부제목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ko-KR" altLang="en-US" smtClean="0"/>
              <a:t>마스터 부제목 스타일 편집</a:t>
            </a:r>
            <a:endParaRPr kumimoji="0" lang="en-US"/>
          </a:p>
        </p:txBody>
      </p:sp>
      <p:sp>
        <p:nvSpPr>
          <p:cNvPr id="28" name="날짜 개체 틀 27"/>
          <p:cNvSpPr>
            <a:spLocks noGrp="1"/>
          </p:cNvSpPr>
          <p:nvPr>
            <p:ph type="dt" sz="half" idx="10"/>
          </p:nvPr>
        </p:nvSpPr>
        <p:spPr>
          <a:xfrm>
            <a:off x="6400800" y="6355080"/>
            <a:ext cx="2286000" cy="365760"/>
          </a:xfrm>
        </p:spPr>
        <p:txBody>
          <a:bodyPr/>
          <a:lstStyle>
            <a:lvl1pPr>
              <a:defRPr sz="1400"/>
            </a:lvl1pPr>
          </a:lstStyle>
          <a:p>
            <a:fld id="{9EE123F6-FF03-428E-97ED-A32223DF2765}" type="datetimeFigureOut">
              <a:rPr lang="ko-KR" altLang="en-US" smtClean="0"/>
              <a:pPr/>
              <a:t>2015-08-26</a:t>
            </a:fld>
            <a:endParaRPr lang="ko-KR" altLang="en-US"/>
          </a:p>
        </p:txBody>
      </p:sp>
      <p:sp>
        <p:nvSpPr>
          <p:cNvPr id="17" name="바닥글 개체 틀 16"/>
          <p:cNvSpPr>
            <a:spLocks noGrp="1"/>
          </p:cNvSpPr>
          <p:nvPr>
            <p:ph type="ftr" sz="quarter" idx="11"/>
          </p:nvPr>
        </p:nvSpPr>
        <p:spPr>
          <a:xfrm>
            <a:off x="2898648" y="6355080"/>
            <a:ext cx="3474720" cy="365760"/>
          </a:xfrm>
        </p:spPr>
        <p:txBody>
          <a:bodyPr/>
          <a:lstStyle/>
          <a:p>
            <a:endParaRPr lang="ko-KR" altLang="en-US"/>
          </a:p>
        </p:txBody>
      </p:sp>
      <p:sp>
        <p:nvSpPr>
          <p:cNvPr id="29" name="슬라이드 번호 개체 틀 28"/>
          <p:cNvSpPr>
            <a:spLocks noGrp="1"/>
          </p:cNvSpPr>
          <p:nvPr>
            <p:ph type="sldNum" sz="quarter" idx="12"/>
          </p:nvPr>
        </p:nvSpPr>
        <p:spPr>
          <a:xfrm>
            <a:off x="1216152" y="6355080"/>
            <a:ext cx="1219200" cy="365760"/>
          </a:xfrm>
        </p:spPr>
        <p:txBody>
          <a:bodyPr/>
          <a:lstStyle/>
          <a:p>
            <a:fld id="{4F6C5A6F-D45E-452B-89EE-733CD74D3A22}" type="slidenum">
              <a:rPr lang="ko-KR" altLang="en-US" smtClean="0"/>
              <a:pPr/>
              <a:t>‹#›</a:t>
            </a:fld>
            <a:endParaRPr lang="ko-KR" altLang="en-US"/>
          </a:p>
        </p:txBody>
      </p:sp>
      <p:sp>
        <p:nvSpPr>
          <p:cNvPr id="21" name="직사각형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직사각형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직사각형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직사각형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9EE123F6-FF03-428E-97ED-A32223DF2765}" type="datetimeFigureOut">
              <a:rPr lang="ko-KR" altLang="en-US" smtClean="0"/>
              <a:pPr/>
              <a:t>2015-08-26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F6C5A6F-D45E-452B-89EE-733CD74D3A22}"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9EE123F6-FF03-428E-97ED-A32223DF2765}" type="datetimeFigureOut">
              <a:rPr lang="ko-KR" altLang="en-US" smtClean="0"/>
              <a:pPr/>
              <a:t>2015-08-26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7" name="직선 연결선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이등변 삼각형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직선 연결선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4" name="날짜 개체 틀 3"/>
          <p:cNvSpPr>
            <a:spLocks noGrp="1"/>
          </p:cNvSpPr>
          <p:nvPr>
            <p:ph type="dt" sz="half" idx="10"/>
          </p:nvPr>
        </p:nvSpPr>
        <p:spPr/>
        <p:txBody>
          <a:bodyPr/>
          <a:lstStyle/>
          <a:p>
            <a:fld id="{9EE123F6-FF03-428E-97ED-A32223DF2765}" type="datetimeFigureOut">
              <a:rPr lang="ko-KR" altLang="en-US" smtClean="0"/>
              <a:pPr/>
              <a:t>2015-08-26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8" name="내용 개체 틀 7"/>
          <p:cNvSpPr>
            <a:spLocks noGrp="1"/>
          </p:cNvSpPr>
          <p:nvPr>
            <p:ph sz="quarter" idx="1"/>
          </p:nvPr>
        </p:nvSpPr>
        <p:spPr>
          <a:xfrm>
            <a:off x="457200" y="1219200"/>
            <a:ext cx="8229600" cy="493776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a:xfrm>
            <a:off x="6400800" y="6355080"/>
            <a:ext cx="2286000" cy="365760"/>
          </a:xfrm>
        </p:spPr>
        <p:txBody>
          <a:bodyPr/>
          <a:lstStyle/>
          <a:p>
            <a:fld id="{9EE123F6-FF03-428E-97ED-A32223DF2765}" type="datetimeFigureOut">
              <a:rPr lang="ko-KR" altLang="en-US" smtClean="0"/>
              <a:pPr/>
              <a:t>2015-08-26</a:t>
            </a:fld>
            <a:endParaRPr lang="ko-KR" altLang="en-US"/>
          </a:p>
        </p:txBody>
      </p:sp>
      <p:sp>
        <p:nvSpPr>
          <p:cNvPr id="5" name="바닥글 개체 틀 4"/>
          <p:cNvSpPr>
            <a:spLocks noGrp="1"/>
          </p:cNvSpPr>
          <p:nvPr>
            <p:ph type="ftr" sz="quarter" idx="11"/>
          </p:nvPr>
        </p:nvSpPr>
        <p:spPr>
          <a:xfrm>
            <a:off x="2898648" y="6355080"/>
            <a:ext cx="3474720" cy="365760"/>
          </a:xfrm>
        </p:spPr>
        <p:txBody>
          <a:bodyPr/>
          <a:lstStyle/>
          <a:p>
            <a:endParaRPr lang="ko-KR" altLang="en-US"/>
          </a:p>
        </p:txBody>
      </p:sp>
      <p:sp>
        <p:nvSpPr>
          <p:cNvPr id="6" name="슬라이드 번호 개체 틀 5"/>
          <p:cNvSpPr>
            <a:spLocks noGrp="1"/>
          </p:cNvSpPr>
          <p:nvPr>
            <p:ph type="sldNum" sz="quarter" idx="12"/>
          </p:nvPr>
        </p:nvSpPr>
        <p:spPr>
          <a:xfrm>
            <a:off x="1069848" y="6355080"/>
            <a:ext cx="1520952" cy="365760"/>
          </a:xfrm>
        </p:spPr>
        <p:txBody>
          <a:bodyPr/>
          <a:lstStyle/>
          <a:p>
            <a:fld id="{4F6C5A6F-D45E-452B-89EE-733CD74D3A22}" type="slidenum">
              <a:rPr lang="ko-KR" altLang="en-US" smtClean="0"/>
              <a:pPr/>
              <a:t>‹#›</a:t>
            </a:fld>
            <a:endParaRPr lang="ko-KR" altLang="en-US"/>
          </a:p>
        </p:txBody>
      </p:sp>
      <p:sp>
        <p:nvSpPr>
          <p:cNvPr id="7" name="직사각형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직사각형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228600"/>
            <a:ext cx="8229600" cy="914400"/>
          </a:xfrm>
        </p:spPr>
        <p:txBody>
          <a:bodyPr/>
          <a:lstStyle/>
          <a:p>
            <a:r>
              <a:rPr kumimoji="0" lang="ko-KR" altLang="en-US" smtClean="0"/>
              <a:t>마스터 제목 스타일 편집</a:t>
            </a:r>
            <a:endParaRPr kumimoji="0" lang="en-US"/>
          </a:p>
        </p:txBody>
      </p:sp>
      <p:sp>
        <p:nvSpPr>
          <p:cNvPr id="5" name="날짜 개체 틀 4"/>
          <p:cNvSpPr>
            <a:spLocks noGrp="1"/>
          </p:cNvSpPr>
          <p:nvPr>
            <p:ph type="dt" sz="half" idx="10"/>
          </p:nvPr>
        </p:nvSpPr>
        <p:spPr/>
        <p:txBody>
          <a:bodyPr/>
          <a:lstStyle/>
          <a:p>
            <a:fld id="{9EE123F6-FF03-428E-97ED-A32223DF2765}" type="datetimeFigureOut">
              <a:rPr lang="ko-KR" altLang="en-US" smtClean="0"/>
              <a:pPr/>
              <a:t>2015-08-26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9" name="내용 개체 틀 8"/>
          <p:cNvSpPr>
            <a:spLocks noGrp="1"/>
          </p:cNvSpPr>
          <p:nvPr>
            <p:ph sz="quarter" idx="1"/>
          </p:nvPr>
        </p:nvSpPr>
        <p:spPr>
          <a:xfrm>
            <a:off x="457200" y="1219200"/>
            <a:ext cx="4041648" cy="493776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11" name="내용 개체 틀 10"/>
          <p:cNvSpPr>
            <a:spLocks noGrp="1"/>
          </p:cNvSpPr>
          <p:nvPr>
            <p:ph sz="quarter" idx="2"/>
          </p:nvPr>
        </p:nvSpPr>
        <p:spPr>
          <a:xfrm>
            <a:off x="4632198" y="1216152"/>
            <a:ext cx="4041648" cy="493776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457200" y="228600"/>
            <a:ext cx="8229600" cy="914400"/>
          </a:xfrm>
        </p:spPr>
        <p:txBody>
          <a:bodyPr anchor="ctr"/>
          <a:lstStyle>
            <a:lvl1pPr>
              <a:defRPr/>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7" name="날짜 개체 틀 6"/>
          <p:cNvSpPr>
            <a:spLocks noGrp="1"/>
          </p:cNvSpPr>
          <p:nvPr>
            <p:ph type="dt" sz="half" idx="10"/>
          </p:nvPr>
        </p:nvSpPr>
        <p:spPr/>
        <p:txBody>
          <a:bodyPr/>
          <a:lstStyle/>
          <a:p>
            <a:fld id="{9EE123F6-FF03-428E-97ED-A32223DF2765}" type="datetimeFigureOut">
              <a:rPr lang="ko-KR" altLang="en-US" smtClean="0"/>
              <a:pPr/>
              <a:t>2015-08-26</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11" name="내용 개체 틀 10"/>
          <p:cNvSpPr>
            <a:spLocks noGrp="1"/>
          </p:cNvSpPr>
          <p:nvPr>
            <p:ph sz="quarter" idx="2"/>
          </p:nvPr>
        </p:nvSpPr>
        <p:spPr>
          <a:xfrm>
            <a:off x="457200" y="2133600"/>
            <a:ext cx="4038600" cy="40386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13" name="내용 개체 틀 12"/>
          <p:cNvSpPr>
            <a:spLocks noGrp="1"/>
          </p:cNvSpPr>
          <p:nvPr>
            <p:ph sz="quarter" idx="4"/>
          </p:nvPr>
        </p:nvSpPr>
        <p:spPr>
          <a:xfrm>
            <a:off x="4648200" y="2133600"/>
            <a:ext cx="4038600" cy="40386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457200" y="228600"/>
            <a:ext cx="8229600" cy="914400"/>
          </a:xfrm>
        </p:spPr>
        <p:txBody>
          <a:bodyPr/>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p:txBody>
          <a:bodyPr/>
          <a:lstStyle/>
          <a:p>
            <a:fld id="{9EE123F6-FF03-428E-97ED-A32223DF2765}" type="datetimeFigureOut">
              <a:rPr lang="ko-KR" altLang="en-US" smtClean="0"/>
              <a:pPr/>
              <a:t>2015-08-26</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6" name="이등변 삼각형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9EE123F6-FF03-428E-97ED-A32223DF2765}" type="datetimeFigureOut">
              <a:rPr lang="ko-KR" altLang="en-US" smtClean="0"/>
              <a:pPr/>
              <a:t>2015-08-26</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5" name="직선 연결선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이등변 삼각형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ko-KR" altLang="en-US" smtClean="0"/>
              <a:t>마스터 텍스트 스타일을 편집합니다</a:t>
            </a:r>
          </a:p>
        </p:txBody>
      </p:sp>
      <p:sp>
        <p:nvSpPr>
          <p:cNvPr id="5" name="날짜 개체 틀 4"/>
          <p:cNvSpPr>
            <a:spLocks noGrp="1"/>
          </p:cNvSpPr>
          <p:nvPr>
            <p:ph type="dt" sz="half" idx="10"/>
          </p:nvPr>
        </p:nvSpPr>
        <p:spPr/>
        <p:txBody>
          <a:bodyPr/>
          <a:lstStyle/>
          <a:p>
            <a:fld id="{9EE123F6-FF03-428E-97ED-A32223DF2765}" type="datetimeFigureOut">
              <a:rPr lang="ko-KR" altLang="en-US" smtClean="0"/>
              <a:pPr/>
              <a:t>2015-08-26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8" name="직선 연결선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직선 연결선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이등변 삼각형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내용 개체 틀 11"/>
          <p:cNvSpPr>
            <a:spLocks noGrp="1"/>
          </p:cNvSpPr>
          <p:nvPr>
            <p:ph sz="quarter" idx="1"/>
          </p:nvPr>
        </p:nvSpPr>
        <p:spPr>
          <a:xfrm>
            <a:off x="304800" y="304800"/>
            <a:ext cx="5715000" cy="57150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ko-KR" altLang="en-US" smtClean="0"/>
              <a:t>마스터 제목 스타일 편집</a:t>
            </a:r>
            <a:endParaRPr kumimoji="0" lang="en-US"/>
          </a:p>
        </p:txBody>
      </p:sp>
      <p:sp>
        <p:nvSpPr>
          <p:cNvPr id="3" name="그림 개체 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ko-KR" altLang="en-US" smtClean="0"/>
              <a:t>그림을 추가하려면 아이콘을 클릭하십시오</a:t>
            </a:r>
            <a:endParaRPr kumimoji="0" lang="en-US" dirty="0"/>
          </a:p>
        </p:txBody>
      </p:sp>
      <p:sp>
        <p:nvSpPr>
          <p:cNvPr id="4" name="텍스트 개체 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ko-KR" altLang="en-US" smtClean="0"/>
              <a:t>마스터 텍스트 스타일을 편집합니다</a:t>
            </a:r>
          </a:p>
        </p:txBody>
      </p:sp>
      <p:sp>
        <p:nvSpPr>
          <p:cNvPr id="5" name="날짜 개체 틀 4"/>
          <p:cNvSpPr>
            <a:spLocks noGrp="1"/>
          </p:cNvSpPr>
          <p:nvPr>
            <p:ph type="dt" sz="half" idx="10"/>
          </p:nvPr>
        </p:nvSpPr>
        <p:spPr/>
        <p:txBody>
          <a:bodyPr/>
          <a:lstStyle/>
          <a:p>
            <a:fld id="{9EE123F6-FF03-428E-97ED-A32223DF2765}" type="datetimeFigureOut">
              <a:rPr lang="ko-KR" altLang="en-US" smtClean="0"/>
              <a:pPr/>
              <a:t>2015-08-26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F6C5A6F-D45E-452B-89EE-733CD74D3A22}" type="slidenum">
              <a:rPr lang="ko-KR" altLang="en-US" smtClean="0"/>
              <a:pPr/>
              <a:t>‹#›</a:t>
            </a:fld>
            <a:endParaRPr lang="ko-KR" altLang="en-US"/>
          </a:p>
        </p:txBody>
      </p:sp>
      <p:sp>
        <p:nvSpPr>
          <p:cNvPr id="8" name="직선 연결선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이등변 삼각형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직사각형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제목 개체 틀 21"/>
          <p:cNvSpPr>
            <a:spLocks noGrp="1"/>
          </p:cNvSpPr>
          <p:nvPr>
            <p:ph type="title"/>
          </p:nvPr>
        </p:nvSpPr>
        <p:spPr>
          <a:xfrm>
            <a:off x="457200" y="152400"/>
            <a:ext cx="8229600" cy="990600"/>
          </a:xfrm>
          <a:prstGeom prst="rect">
            <a:avLst/>
          </a:prstGeom>
        </p:spPr>
        <p:txBody>
          <a:bodyPr vert="horz" anchor="b" anchorCtr="0">
            <a:normAutofit/>
          </a:bodyPr>
          <a:lstStyle/>
          <a:p>
            <a:r>
              <a:rPr kumimoji="0" lang="ko-KR" altLang="en-US" smtClean="0"/>
              <a:t>마스터 제목 스타일 편집</a:t>
            </a:r>
            <a:endParaRPr kumimoji="0" lang="en-US"/>
          </a:p>
        </p:txBody>
      </p:sp>
      <p:sp>
        <p:nvSpPr>
          <p:cNvPr id="13" name="텍스트 개체 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4" name="날짜 개체 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EE123F6-FF03-428E-97ED-A32223DF2765}" type="datetimeFigureOut">
              <a:rPr lang="ko-KR" altLang="en-US" smtClean="0"/>
              <a:pPr/>
              <a:t>2015-08-26</a:t>
            </a:fld>
            <a:endParaRPr lang="ko-KR" altLang="en-US"/>
          </a:p>
        </p:txBody>
      </p:sp>
      <p:sp>
        <p:nvSpPr>
          <p:cNvPr id="3" name="바닥글 개체 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ko-KR" altLang="en-US"/>
          </a:p>
        </p:txBody>
      </p:sp>
      <p:sp>
        <p:nvSpPr>
          <p:cNvPr id="23" name="슬라이드 번호 개체 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F6C5A6F-D45E-452B-89EE-733CD74D3A22}" type="slidenum">
              <a:rPr lang="ko-KR" altLang="en-US" smtClean="0"/>
              <a:pPr/>
              <a:t>‹#›</a:t>
            </a:fld>
            <a:endParaRPr lang="ko-KR" altLang="en-US"/>
          </a:p>
        </p:txBody>
      </p:sp>
      <p:sp>
        <p:nvSpPr>
          <p:cNvPr id="28" name="직선 연결선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직선 연결선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이등변 삼각형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1"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1"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1"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1"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1"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1"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1"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1"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1"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1"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r>
              <a:rPr lang="en-US" altLang="ko-KR" dirty="0" smtClean="0"/>
              <a:t>Gender</a:t>
            </a:r>
            <a:endParaRPr lang="ko-KR" altLang="en-US" dirty="0"/>
          </a:p>
        </p:txBody>
      </p:sp>
      <p:sp>
        <p:nvSpPr>
          <p:cNvPr id="3" name="부제목 2"/>
          <p:cNvSpPr>
            <a:spLocks noGrp="1"/>
          </p:cNvSpPr>
          <p:nvPr>
            <p:ph type="subTitle" idx="1"/>
          </p:nvPr>
        </p:nvSpPr>
        <p:spPr/>
        <p:txBody>
          <a:bodyPr>
            <a:normAutofit fontScale="70000" lnSpcReduction="20000"/>
          </a:bodyPr>
          <a:lstStyle/>
          <a:p>
            <a:r>
              <a:rPr lang="en-US" altLang="ko-KR" dirty="0" smtClean="0"/>
              <a:t>Studies in British and American Culture</a:t>
            </a:r>
          </a:p>
          <a:p>
            <a:r>
              <a:rPr lang="en-US" altLang="ko-KR" dirty="0" smtClean="0"/>
              <a:t>September 11, 2014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endParaRPr lang="ko-KR" altLang="en-US"/>
          </a:p>
        </p:txBody>
      </p:sp>
      <p:sp>
        <p:nvSpPr>
          <p:cNvPr id="3" name="내용 개체 틀 2"/>
          <p:cNvSpPr>
            <a:spLocks noGrp="1"/>
          </p:cNvSpPr>
          <p:nvPr>
            <p:ph sz="quarter" idx="1"/>
          </p:nvPr>
        </p:nvSpPr>
        <p:spPr/>
        <p:txBody>
          <a:bodyPr/>
          <a:lstStyle/>
          <a:p>
            <a:endParaRPr lang="ko-K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Identities and Subjectivities</a:t>
            </a:r>
            <a:endParaRPr lang="ko-KR" altLang="en-US" dirty="0"/>
          </a:p>
        </p:txBody>
      </p:sp>
      <p:sp>
        <p:nvSpPr>
          <p:cNvPr id="3" name="내용 개체 틀 2"/>
          <p:cNvSpPr>
            <a:spLocks noGrp="1"/>
          </p:cNvSpPr>
          <p:nvPr>
            <p:ph sz="quarter" idx="1"/>
          </p:nvPr>
        </p:nvSpPr>
        <p:spPr/>
        <p:txBody>
          <a:bodyPr/>
          <a:lstStyle/>
          <a:p>
            <a:r>
              <a:rPr lang="en-US" dirty="0" smtClean="0"/>
              <a:t>The cultural forms and practices are also shaped not only by the structures of a society but also by the </a:t>
            </a:r>
            <a:r>
              <a:rPr lang="en-US" b="1" dirty="0" smtClean="0"/>
              <a:t>subjectivities</a:t>
            </a:r>
            <a:r>
              <a:rPr lang="en-US" dirty="0" smtClean="0"/>
              <a:t> of individual women and men as social actors.</a:t>
            </a:r>
          </a:p>
          <a:p>
            <a:endParaRPr lang="en-US" altLang="ko-KR" dirty="0" smtClean="0"/>
          </a:p>
          <a:p>
            <a:r>
              <a:rPr lang="en-US" b="1" dirty="0" smtClean="0"/>
              <a:t>the identities</a:t>
            </a:r>
            <a:r>
              <a:rPr lang="en-US" dirty="0" smtClean="0"/>
              <a:t> that individuals adopt in order to define themselves are produced, at least in part, from the cultural and social contexts in which we find ourselves and from which we draw certain assumptions about 'human nature', 'individuality' and 'the self'.</a:t>
            </a:r>
            <a:endParaRPr lang="ko-KR"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Trinh T. Minh-ha</a:t>
            </a:r>
            <a:endParaRPr lang="ko-KR" altLang="en-US" dirty="0"/>
          </a:p>
        </p:txBody>
      </p:sp>
      <p:sp>
        <p:nvSpPr>
          <p:cNvPr id="3" name="내용 개체 틀 2"/>
          <p:cNvSpPr>
            <a:spLocks noGrp="1"/>
          </p:cNvSpPr>
          <p:nvPr>
            <p:ph sz="quarter" idx="1"/>
          </p:nvPr>
        </p:nvSpPr>
        <p:spPr/>
        <p:txBody>
          <a:bodyPr/>
          <a:lstStyle/>
          <a:p>
            <a:r>
              <a:rPr lang="en-US" dirty="0" smtClean="0"/>
              <a:t>Whether I accept it or not, the natures of I, </a:t>
            </a:r>
            <a:r>
              <a:rPr lang="en-US" dirty="0" err="1" smtClean="0"/>
              <a:t>i</a:t>
            </a:r>
            <a:r>
              <a:rPr lang="en-US" dirty="0" smtClean="0"/>
              <a:t>, you, s/he, We, we, they, and </a:t>
            </a:r>
            <a:r>
              <a:rPr lang="en-US" dirty="0" err="1" smtClean="0"/>
              <a:t>wo</a:t>
            </a:r>
            <a:r>
              <a:rPr lang="en-US" dirty="0" smtClean="0"/>
              <a:t>/man constantly overlap. They all display a necessary ambivalence, for the line dividing I and Not-I, us and them, or him and her is not (cannot) always (be) as clear as we would like it to be. </a:t>
            </a:r>
            <a:endParaRPr lang="ko-KR"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Identity concerning Gender</a:t>
            </a:r>
            <a:endParaRPr lang="ko-KR" altLang="en-US" dirty="0"/>
          </a:p>
        </p:txBody>
      </p:sp>
      <p:sp>
        <p:nvSpPr>
          <p:cNvPr id="3" name="내용 개체 틀 2"/>
          <p:cNvSpPr>
            <a:spLocks noGrp="1"/>
          </p:cNvSpPr>
          <p:nvPr>
            <p:ph sz="quarter" idx="1"/>
          </p:nvPr>
        </p:nvSpPr>
        <p:spPr/>
        <p:txBody>
          <a:bodyPr/>
          <a:lstStyle/>
          <a:p>
            <a:r>
              <a:rPr lang="en-US" dirty="0" smtClean="0"/>
              <a:t>Girls are not 'naturally' feminine, nor boys 'naturally' masculine. These are learned identities.</a:t>
            </a:r>
          </a:p>
          <a:p>
            <a:endParaRPr lang="en-US" altLang="ko-KR" dirty="0" smtClean="0"/>
          </a:p>
          <a:p>
            <a:r>
              <a:rPr lang="en-US" dirty="0" smtClean="0"/>
              <a:t>Rather than there being a single form of femininity or masculinity, it has been suggested that we should think in terms of a range of femininities or masculinities that may be taken up by individuals. </a:t>
            </a:r>
          </a:p>
          <a:p>
            <a:endParaRPr lang="en-US" altLang="ko-KR" dirty="0" smtClean="0"/>
          </a:p>
          <a:p>
            <a:r>
              <a:rPr lang="en-US" altLang="ko-KR" dirty="0" smtClean="0"/>
              <a:t>And their sense of identity can change over time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dirty="0" smtClean="0"/>
              <a:t>Louis </a:t>
            </a:r>
            <a:r>
              <a:rPr lang="en-US" dirty="0" err="1" smtClean="0"/>
              <a:t>Althusser's</a:t>
            </a:r>
            <a:r>
              <a:rPr lang="en-US" dirty="0" smtClean="0"/>
              <a:t> idea of Ideology</a:t>
            </a:r>
            <a:endParaRPr lang="ko-KR" altLang="en-US" dirty="0"/>
          </a:p>
        </p:txBody>
      </p:sp>
      <p:sp>
        <p:nvSpPr>
          <p:cNvPr id="3" name="내용 개체 틀 2"/>
          <p:cNvSpPr>
            <a:spLocks noGrp="1"/>
          </p:cNvSpPr>
          <p:nvPr>
            <p:ph sz="quarter" idx="1"/>
          </p:nvPr>
        </p:nvSpPr>
        <p:spPr/>
        <p:txBody>
          <a:bodyPr/>
          <a:lstStyle/>
          <a:p>
            <a:r>
              <a:rPr lang="en-US" dirty="0" smtClean="0"/>
              <a:t>For </a:t>
            </a:r>
            <a:r>
              <a:rPr lang="en-US" dirty="0" err="1" smtClean="0"/>
              <a:t>Althusser</a:t>
            </a:r>
            <a:r>
              <a:rPr lang="en-US" dirty="0" smtClean="0"/>
              <a:t>, the subject is not the same as the individual. Subjectivity is a constructed category produced by ideology, 'the category of the subject is constitutive of all ideology, but at the same time and immediately I add that the category of the subject is only constitutive of all ideology in so far as all ideology has the function (which defines it) of "constituting" concrete individuals as subjects'.</a:t>
            </a:r>
          </a:p>
          <a:p>
            <a:endParaRPr lang="ko-KR"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dirty="0" smtClean="0"/>
              <a:t>Social Constructivism</a:t>
            </a:r>
            <a:endParaRPr lang="ko-KR" altLang="en-US" dirty="0"/>
          </a:p>
        </p:txBody>
      </p:sp>
      <p:sp>
        <p:nvSpPr>
          <p:cNvPr id="3" name="내용 개체 틀 2"/>
          <p:cNvSpPr>
            <a:spLocks noGrp="1"/>
          </p:cNvSpPr>
          <p:nvPr>
            <p:ph sz="quarter" idx="1"/>
          </p:nvPr>
        </p:nvSpPr>
        <p:spPr/>
        <p:txBody>
          <a:bodyPr/>
          <a:lstStyle/>
          <a:p>
            <a:r>
              <a:rPr lang="en-US" dirty="0" smtClean="0"/>
              <a:t>Social constructivism is the term used to describe approaches that reject essentialist explanations of identity. A social constructivist perspective claims that gender identity is formed through interaction with social factors, and is not simply the result of biological differences. Such an approach does not deny biological differences, but attempts to understand and explain them in terms of social context, rather than seeing individuals as limited and bounded by their biology.</a:t>
            </a:r>
          </a:p>
          <a:p>
            <a:endParaRPr lang="ko-KR"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err="1" smtClean="0"/>
              <a:t>Sociobiologist’s</a:t>
            </a:r>
            <a:r>
              <a:rPr lang="en-US" altLang="ko-KR" dirty="0" smtClean="0"/>
              <a:t> view on Gender</a:t>
            </a:r>
            <a:endParaRPr lang="ko-KR" altLang="en-US" dirty="0"/>
          </a:p>
        </p:txBody>
      </p:sp>
      <p:sp>
        <p:nvSpPr>
          <p:cNvPr id="3" name="내용 개체 틀 2"/>
          <p:cNvSpPr>
            <a:spLocks noGrp="1"/>
          </p:cNvSpPr>
          <p:nvPr>
            <p:ph sz="quarter" idx="1"/>
          </p:nvPr>
        </p:nvSpPr>
        <p:spPr/>
        <p:txBody>
          <a:bodyPr/>
          <a:lstStyle/>
          <a:p>
            <a:r>
              <a:rPr lang="en-US" dirty="0" smtClean="0"/>
              <a:t>Their [</a:t>
            </a:r>
            <a:r>
              <a:rPr lang="en-US" dirty="0" err="1" smtClean="0"/>
              <a:t>sociobiologists</a:t>
            </a:r>
            <a:r>
              <a:rPr lang="en-US" dirty="0" smtClean="0"/>
              <a:t>'] position is that psychological and </a:t>
            </a:r>
            <a:r>
              <a:rPr lang="en-US" dirty="0" err="1" smtClean="0"/>
              <a:t>behavioural</a:t>
            </a:r>
            <a:r>
              <a:rPr lang="en-US" dirty="0" smtClean="0"/>
              <a:t> characteristics have been shaped by the </a:t>
            </a:r>
          </a:p>
          <a:p>
            <a:pPr>
              <a:buNone/>
            </a:pPr>
            <a:r>
              <a:rPr lang="en-US" dirty="0" smtClean="0"/>
              <a:t>   process of evolution. Those </a:t>
            </a:r>
            <a:r>
              <a:rPr lang="en-US" dirty="0" err="1" smtClean="0"/>
              <a:t>behaviours</a:t>
            </a:r>
            <a:r>
              <a:rPr lang="en-US" dirty="0" smtClean="0"/>
              <a:t> which in the past have facilitated survival and reproduction are those which have been selected for.</a:t>
            </a:r>
          </a:p>
          <a:p>
            <a:endParaRPr lang="ko-KR"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dirty="0" smtClean="0"/>
              <a:t>Recent objections to Biological Determinism</a:t>
            </a:r>
            <a:endParaRPr lang="ko-KR" altLang="en-US" dirty="0"/>
          </a:p>
        </p:txBody>
      </p:sp>
      <p:sp>
        <p:nvSpPr>
          <p:cNvPr id="3" name="내용 개체 틀 2"/>
          <p:cNvSpPr>
            <a:spLocks noGrp="1"/>
          </p:cNvSpPr>
          <p:nvPr>
            <p:ph sz="quarter" idx="1"/>
          </p:nvPr>
        </p:nvSpPr>
        <p:spPr/>
        <p:txBody>
          <a:bodyPr/>
          <a:lstStyle/>
          <a:p>
            <a:r>
              <a:rPr lang="en-US" dirty="0" smtClean="0"/>
              <a:t>These perspectives reject the idea of the body as simply a biological organism, and stress instead that people's experience of their physical bodies is shaped by social structures and expectations, as well as 'natural' functions.</a:t>
            </a:r>
            <a:endParaRPr lang="ko-KR"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dirty="0" smtClean="0"/>
              <a:t>Sherry B. </a:t>
            </a:r>
            <a:r>
              <a:rPr lang="en-US" dirty="0" err="1" smtClean="0"/>
              <a:t>Ortner</a:t>
            </a:r>
            <a:r>
              <a:rPr lang="en-US" dirty="0" smtClean="0"/>
              <a:t>, "Is female to male as nature is to culture?"</a:t>
            </a:r>
            <a:endParaRPr lang="ko-KR" altLang="en-US" dirty="0"/>
          </a:p>
        </p:txBody>
      </p:sp>
      <p:sp>
        <p:nvSpPr>
          <p:cNvPr id="3" name="내용 개체 틀 2"/>
          <p:cNvSpPr>
            <a:spLocks noGrp="1"/>
          </p:cNvSpPr>
          <p:nvPr>
            <p:ph sz="quarter" idx="1"/>
          </p:nvPr>
        </p:nvSpPr>
        <p:spPr/>
        <p:txBody>
          <a:bodyPr>
            <a:normAutofit/>
          </a:bodyPr>
          <a:lstStyle/>
          <a:p>
            <a:r>
              <a:rPr lang="en-US" dirty="0" smtClean="0"/>
              <a:t>Woman is being identified with – or, if you will, seems to </a:t>
            </a:r>
          </a:p>
          <a:p>
            <a:pPr>
              <a:buNone/>
            </a:pPr>
            <a:r>
              <a:rPr lang="en-US" dirty="0" smtClean="0"/>
              <a:t>   be a symbol of – something that every culture devalues, </a:t>
            </a:r>
          </a:p>
          <a:p>
            <a:pPr>
              <a:buNone/>
            </a:pPr>
            <a:r>
              <a:rPr lang="en-US" dirty="0" smtClean="0"/>
              <a:t>   something that every culture defines as being of a lower </a:t>
            </a:r>
          </a:p>
          <a:p>
            <a:pPr>
              <a:buNone/>
            </a:pPr>
            <a:r>
              <a:rPr lang="en-US" dirty="0" smtClean="0"/>
              <a:t>   order of existence than itself…it must be stressed again </a:t>
            </a:r>
          </a:p>
          <a:p>
            <a:pPr>
              <a:buNone/>
            </a:pPr>
            <a:r>
              <a:rPr lang="en-US" dirty="0" smtClean="0"/>
              <a:t>   that the whole scheme is a construct of culture rather</a:t>
            </a:r>
          </a:p>
          <a:p>
            <a:pPr>
              <a:buNone/>
            </a:pPr>
            <a:r>
              <a:rPr lang="en-US" dirty="0" smtClean="0"/>
              <a:t>   than a fact of nature. Woman is not “in reality” any closer to (or further from) nature than man – both have </a:t>
            </a:r>
          </a:p>
          <a:p>
            <a:pPr>
              <a:buNone/>
            </a:pPr>
            <a:r>
              <a:rPr lang="en-US" smtClean="0"/>
              <a:t>   consciousness</a:t>
            </a:r>
            <a:r>
              <a:rPr lang="en-US" dirty="0" smtClean="0"/>
              <a:t>, both </a:t>
            </a:r>
            <a:r>
              <a:rPr lang="en-US" smtClean="0"/>
              <a:t>are mortal…both men and women can and must be equally involved in projects of creativity and transcendence.</a:t>
            </a:r>
            <a:endParaRPr lang="en-US" dirty="0" smtClean="0"/>
          </a:p>
          <a:p>
            <a:pPr>
              <a:buNone/>
            </a:pPr>
            <a:endParaRPr lang="en-US" dirty="0" smtClean="0"/>
          </a:p>
          <a:p>
            <a:pPr>
              <a:buNone/>
            </a:pPr>
            <a:endParaRPr lang="en-US" altLang="ko-KR" dirty="0" smtClean="0"/>
          </a:p>
          <a:p>
            <a:pPr>
              <a:buNone/>
            </a:pPr>
            <a:endParaRPr lang="ko-KR"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원본">
  <a:themeElements>
    <a:clrScheme name="원본">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원본">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원본">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39</TotalTime>
  <Words>730</Words>
  <Application>Microsoft Office PowerPoint</Application>
  <PresentationFormat>화면 슬라이드 쇼(4:3)</PresentationFormat>
  <Paragraphs>43</Paragraphs>
  <Slides>10</Slides>
  <Notes>5</Notes>
  <HiddenSlides>0</HiddenSlides>
  <MMClips>0</MMClips>
  <ScaleCrop>false</ScaleCrop>
  <HeadingPairs>
    <vt:vector size="4" baseType="variant">
      <vt:variant>
        <vt:lpstr>테마</vt:lpstr>
      </vt:variant>
      <vt:variant>
        <vt:i4>1</vt:i4>
      </vt:variant>
      <vt:variant>
        <vt:lpstr>슬라이드 제목</vt:lpstr>
      </vt:variant>
      <vt:variant>
        <vt:i4>10</vt:i4>
      </vt:variant>
    </vt:vector>
  </HeadingPairs>
  <TitlesOfParts>
    <vt:vector size="11" baseType="lpstr">
      <vt:lpstr>원본</vt:lpstr>
      <vt:lpstr>Gender</vt:lpstr>
      <vt:lpstr>Identities and Subjectivities</vt:lpstr>
      <vt:lpstr>Trinh T. Minh-ha</vt:lpstr>
      <vt:lpstr>Identity concerning Gender</vt:lpstr>
      <vt:lpstr>Louis Althusser's idea of Ideology</vt:lpstr>
      <vt:lpstr>Social Constructivism</vt:lpstr>
      <vt:lpstr>Sociobiologist’s view on Gender</vt:lpstr>
      <vt:lpstr>Recent objections to Biological Determinism</vt:lpstr>
      <vt:lpstr>Sherry B. Ortner, "Is female to male as nature is to culture?"</vt:lpstr>
      <vt:lpstr>슬라이드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dc:title>
  <dc:creator>u</dc:creator>
  <cp:lastModifiedBy>u</cp:lastModifiedBy>
  <cp:revision>6</cp:revision>
  <dcterms:created xsi:type="dcterms:W3CDTF">2014-09-11T01:41:22Z</dcterms:created>
  <dcterms:modified xsi:type="dcterms:W3CDTF">2015-08-26T03:30:04Z</dcterms:modified>
</cp:coreProperties>
</file>